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9" r:id="rId2"/>
    <p:sldId id="256" r:id="rId3"/>
    <p:sldId id="257" r:id="rId4"/>
    <p:sldId id="268" r:id="rId5"/>
    <p:sldId id="259" r:id="rId6"/>
    <p:sldId id="258" r:id="rId7"/>
    <p:sldId id="262" r:id="rId8"/>
    <p:sldId id="260" r:id="rId9"/>
    <p:sldId id="261" r:id="rId10"/>
    <p:sldId id="264" r:id="rId11"/>
    <p:sldId id="265" r:id="rId12"/>
    <p:sldId id="266" r:id="rId13"/>
    <p:sldId id="267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6B304-C6B4-4FFA-9453-EA2EAC0A896B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F7B2B-9C3F-47F0-ABFC-06333AB4B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1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>
            <a:extLst>
              <a:ext uri="{FF2B5EF4-FFF2-40B4-BE49-F238E27FC236}">
                <a16:creationId xmlns:a16="http://schemas.microsoft.com/office/drawing/2014/main" id="{1983C57C-7C0D-34FD-24C0-84BD5733AD7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>
            <a:extLst>
              <a:ext uri="{FF2B5EF4-FFF2-40B4-BE49-F238E27FC236}">
                <a16:creationId xmlns:a16="http://schemas.microsoft.com/office/drawing/2014/main" id="{03237D54-3989-FC86-710B-3C76F28FC15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altLang="en-US"/>
          </a:p>
        </p:txBody>
      </p:sp>
      <p:sp>
        <p:nvSpPr>
          <p:cNvPr id="13316" name="Slide Number Placeholder 3">
            <a:extLst>
              <a:ext uri="{FF2B5EF4-FFF2-40B4-BE49-F238E27FC236}">
                <a16:creationId xmlns:a16="http://schemas.microsoft.com/office/drawing/2014/main" id="{13EEA9A2-31EA-1E1C-4165-2D34282ACB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61B0E488-EBB5-49D7-855C-B3C25A540ED6}" type="slidenum">
              <a:rPr lang="en-CA" altLang="en-US">
                <a:latin typeface="Calibri" panose="020F0502020204030204" pitchFamily="34" charset="0"/>
              </a:rPr>
              <a:pPr eaLnBrk="1" hangingPunct="1"/>
              <a:t>5</a:t>
            </a:fld>
            <a:endParaRPr lang="en-CA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7FFA-0C4A-6043-41A4-1EFFBC44A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EE412-E1A4-B53F-1D92-6059CECD05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BCCC4-45ED-A3DB-3125-C3C351AE1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0F97D-11E5-918B-4C16-FB5B735B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C6042-B408-9B90-E644-28F57830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712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9D120-2FD7-BA1C-C391-311FF0210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05C580-291E-FDEC-E37A-CD283F91F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1E9FC-EFB0-1DC5-0480-B3305A8DD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12703-37D4-F572-BEB8-70976B03D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269A8-011A-3760-5F23-7D2B5264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93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A60C5F-671F-5338-3D00-D0EB3160B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91C5B-F35E-90CA-4A42-8521637C0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F518E-7A77-C11B-52D2-638195950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36F4D-1177-FA57-A354-4EB2ACBCB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9B373-920A-C937-76B1-58044A89F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25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3C36F-C07E-F5DC-D209-D1977BC19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40815-AA5F-3D33-79F6-6FF49EBD4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4DB7D-9FC5-CB97-0381-F662E1535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AE673-F14C-B3CE-AD78-BEFA22E8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3F9FD-F074-4E46-810A-5D6930ECA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18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48B69-9CC7-9ECA-03AD-0D1C2CD0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F4ECFB-B1B8-4D06-31BE-EEBDE39C7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0979C-AEB1-EC9F-F341-D537445E9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9AAB5-7D6D-CD2A-3BA2-60DAC459D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90554-982C-9171-15E5-D64AB37C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52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DAD72-402F-822B-2427-257171BBC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4748B-5B63-4C18-8E81-324146F625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DFAE6F-29BB-EC91-03E0-116541D6A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7B7EB-72CE-686D-AEDC-9A488B603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EC5E9-F64C-37FA-8746-1B09AD60F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E9F98-50D8-F021-76A1-6D29DD8F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18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64E2-896B-29D3-1E8E-FB341E6BF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CBBD7E-CC4D-8713-B7A5-E04089A64D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91173D-598D-D755-1210-69B9A3E7B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BE72EB-DDD5-2D2E-2533-409C2F31B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B4DC6B-9DDE-ECDA-4DA1-7602AE530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39A2E-0805-182C-141E-EE8E9B082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B5BBA5-0549-A72D-9167-6E9FFE69F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206AC4-4611-CA09-F1B8-375F5B847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30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8C92E-810C-476F-1D0C-135EEC259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3B30D1-739E-66B6-EE71-4B84BF09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A70FE6-DEEC-C2C3-7F02-3A4E1F116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1A09AC-5229-06F1-3987-4F41A3075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1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6C70C-F472-A6A5-91EF-B0AE990A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3E921B-AD51-F04A-FE5D-5F3AA67AA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387ABB-D80C-BA8F-BE03-CB6AE433F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70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A1E17-3C37-0267-2FD1-F9B09F95D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B9E5A-8C68-D2AB-D2E9-C4DBC2465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C89B64-B949-DEB9-29F4-368F4F256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04047-6E9E-EF35-BE7A-102EF3DAB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31E2DE-18FF-DEF0-6579-E6DCF34F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6E4B9-5C42-A7B4-9D43-BD17B2FC8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2D01D-D91F-1970-E5FE-FD7029FBC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EDD5F3-B2BE-7C56-8D0D-76FEA3D0F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54401-2E15-9B30-0130-F2E23174D4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BD6197-D418-6072-2E51-00BDBACB8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C406E8-C9EA-9D7B-6828-4ECA40F4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7294B-EB06-7327-70D2-976CADDB5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2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689434-CEA3-F2A0-718F-B280E49A3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E0D64-22F7-D583-898D-5D732DD21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C4047-69C3-FE4D-8582-A020DE3653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7FFDB-8435-42D5-849C-F3BD2E397859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C3BA7-43A4-9607-DF1E-2B21306CB2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4C44B-061D-49C2-4F08-6B7DDF3A2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BDACF-7B64-4D40-951F-E89F24FB1B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71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A1D1C-2C40-2967-A7F9-51A1BD3A7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907" y="201638"/>
            <a:ext cx="9903781" cy="1325563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 LINEAR REGRESSION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3474B1-4CDF-A50C-3703-7F13D8C41F09}"/>
              </a:ext>
            </a:extLst>
          </p:cNvPr>
          <p:cNvSpPr txBox="1"/>
          <p:nvPr/>
        </p:nvSpPr>
        <p:spPr>
          <a:xfrm>
            <a:off x="8473037" y="3874862"/>
            <a:ext cx="309514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Presented By,</a:t>
            </a:r>
          </a:p>
          <a:p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Mr.R.Rajan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Asst. Professor,</a:t>
            </a:r>
          </a:p>
          <a:p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Dept. of AI&amp;DS,</a:t>
            </a:r>
          </a:p>
          <a:p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SMVEC.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A317F-CA66-2DBD-B031-30B4531342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23" y="1436515"/>
            <a:ext cx="7535327" cy="46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2726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55EE77-229C-D03F-EC3E-0960A54B0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17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1F5FF5-01AD-1B66-6D5A-7E0368A7A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469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D14E6F-0869-D714-F026-35853752B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5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C67280-8A89-7714-BBED-97A1B03B1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421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A0A911-7901-6744-9188-C05EB2D56E30}"/>
              </a:ext>
            </a:extLst>
          </p:cNvPr>
          <p:cNvSpPr txBox="1"/>
          <p:nvPr/>
        </p:nvSpPr>
        <p:spPr>
          <a:xfrm>
            <a:off x="73239" y="0"/>
            <a:ext cx="112369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can be applied in civil engineering</a:t>
            </a:r>
          </a:p>
        </p:txBody>
      </p:sp>
      <p:pic>
        <p:nvPicPr>
          <p:cNvPr id="4098" name="Picture 2" descr="What Does a Civil Engineer Do? Civil Engineering Guide | Sphero">
            <a:extLst>
              <a:ext uri="{FF2B5EF4-FFF2-40B4-BE49-F238E27FC236}">
                <a16:creationId xmlns:a16="http://schemas.microsoft.com/office/drawing/2014/main" id="{A74A146C-887D-3B0C-C48A-8448385EA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875" y="1292662"/>
            <a:ext cx="4362635" cy="447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0D0A47-6D99-EFD1-BD3D-4EB9006D5AB3}"/>
              </a:ext>
            </a:extLst>
          </p:cNvPr>
          <p:cNvSpPr txBox="1"/>
          <p:nvPr/>
        </p:nvSpPr>
        <p:spPr>
          <a:xfrm>
            <a:off x="153137" y="646331"/>
            <a:ext cx="7330738" cy="627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Cost Estimation: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Project size, location, materials, labor costs, and other factors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Pavement Performance Prediction: </a:t>
            </a:r>
          </a:p>
          <a:p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predict the performance of pavement materials and structures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Traffic volume, environmental conditions, pavement age, and maintenance history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Structural Load Analysis: </a:t>
            </a:r>
          </a:p>
          <a:p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Predicting structural loads on bridges, buildings, and other infrastructure.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Traffic loads, wind speeds, seismic activity, and environmental conditions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001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C0C5DF-B51B-A9F0-8560-AF31FE7E9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189"/>
            <a:ext cx="12192000" cy="25501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3735BB-050B-52CE-2902-698C34E06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546" y="3018408"/>
            <a:ext cx="8160390" cy="373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99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EB17C4-1EFE-C75F-753C-B942367E2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" y="257452"/>
            <a:ext cx="8192643" cy="12479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B441F4-CA93-B04B-AA36-2F1C897E7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13987"/>
            <a:ext cx="12192000" cy="404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31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 (2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9A2FFA2-6B25-2B5E-AC58-36BDBFE479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15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E638F3DD-C723-B74C-D3D7-C1E942A84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6147"/>
            <a:ext cx="10515600" cy="1325563"/>
          </a:xfrm>
        </p:spPr>
        <p:txBody>
          <a:bodyPr/>
          <a:lstStyle/>
          <a:p>
            <a:pPr eaLnBrk="1" hangingPunct="1"/>
            <a:r>
              <a:rPr lang="en-CA" altLang="en-US" sz="3600" b="1" dirty="0">
                <a:solidFill>
                  <a:srgbClr val="0070C0"/>
                </a:solidFill>
              </a:rPr>
              <a:t>Bivariate and multivariate models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17472976-51AC-95C5-390E-C373158B8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1188" y="1285876"/>
            <a:ext cx="8329612" cy="5429250"/>
          </a:xfrm>
        </p:spPr>
        <p:txBody>
          <a:bodyPr/>
          <a:lstStyle/>
          <a:p>
            <a:pPr eaLnBrk="1" hangingPunct="1">
              <a:buFont typeface="Arial" panose="020B0604020202020204" pitchFamily="34" charset="0"/>
              <a:buNone/>
            </a:pPr>
            <a:endParaRPr lang="en-CA" altLang="en-US" dirty="0"/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sz="2400" b="1" dirty="0">
                <a:solidFill>
                  <a:srgbClr val="C00000"/>
                </a:solidFill>
              </a:rPr>
              <a:t>(Education)  	</a:t>
            </a:r>
            <a:r>
              <a:rPr lang="en-CA" altLang="en-US" b="1" i="1" dirty="0">
                <a:solidFill>
                  <a:srgbClr val="C00000"/>
                </a:solidFill>
              </a:rPr>
              <a:t>x </a:t>
            </a:r>
            <a:r>
              <a:rPr lang="en-CA" altLang="en-US" b="1" dirty="0">
                <a:solidFill>
                  <a:srgbClr val="C00000"/>
                </a:solidFill>
              </a:rPr>
              <a:t>                                              </a:t>
            </a:r>
            <a:r>
              <a:rPr lang="en-CA" altLang="en-US" b="1" i="1" dirty="0">
                <a:solidFill>
                  <a:srgbClr val="C00000"/>
                </a:solidFill>
              </a:rPr>
              <a:t>y  </a:t>
            </a:r>
            <a:r>
              <a:rPr lang="en-CA" altLang="en-US" b="1" dirty="0">
                <a:solidFill>
                  <a:srgbClr val="C00000"/>
                </a:solidFill>
              </a:rPr>
              <a:t> </a:t>
            </a:r>
            <a:r>
              <a:rPr lang="en-CA" altLang="en-US" sz="2600" b="1" dirty="0">
                <a:solidFill>
                  <a:srgbClr val="C00000"/>
                </a:solidFill>
              </a:rPr>
              <a:t>(Income)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CA" altLang="en-US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CA" altLang="en-US" sz="2600" b="1" dirty="0">
              <a:solidFill>
                <a:srgbClr val="C00000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sz="2600" b="1" dirty="0">
                <a:solidFill>
                  <a:srgbClr val="C00000"/>
                </a:solidFill>
              </a:rPr>
              <a:t>(Education)</a:t>
            </a:r>
            <a:r>
              <a:rPr lang="en-CA" altLang="en-US" b="1" dirty="0">
                <a:solidFill>
                  <a:srgbClr val="C00000"/>
                </a:solidFill>
              </a:rPr>
              <a:t>	</a:t>
            </a:r>
            <a:r>
              <a:rPr lang="en-CA" altLang="en-US" b="1" i="1" dirty="0">
                <a:solidFill>
                  <a:srgbClr val="C00000"/>
                </a:solidFill>
              </a:rPr>
              <a:t>x</a:t>
            </a:r>
            <a:r>
              <a:rPr lang="en-CA" altLang="en-US" b="1" baseline="-25000" dirty="0">
                <a:solidFill>
                  <a:srgbClr val="C00000"/>
                </a:solidFill>
              </a:rPr>
              <a:t>1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sz="2600" b="1" dirty="0">
                <a:solidFill>
                  <a:srgbClr val="C00000"/>
                </a:solidFill>
              </a:rPr>
              <a:t>(Sex)	</a:t>
            </a:r>
            <a:r>
              <a:rPr lang="en-CA" altLang="en-US" b="1" dirty="0">
                <a:solidFill>
                  <a:srgbClr val="C00000"/>
                </a:solidFill>
              </a:rPr>
              <a:t>	</a:t>
            </a:r>
            <a:r>
              <a:rPr lang="en-CA" altLang="en-US" b="1" i="1" dirty="0">
                <a:solidFill>
                  <a:srgbClr val="C00000"/>
                </a:solidFill>
              </a:rPr>
              <a:t>x</a:t>
            </a:r>
            <a:r>
              <a:rPr lang="en-CA" altLang="en-US" b="1" baseline="-25000" dirty="0">
                <a:solidFill>
                  <a:srgbClr val="C00000"/>
                </a:solidFill>
              </a:rPr>
              <a:t>2						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sz="2600" b="1" dirty="0">
                <a:solidFill>
                  <a:srgbClr val="C00000"/>
                </a:solidFill>
              </a:rPr>
              <a:t>(Experience)</a:t>
            </a:r>
            <a:r>
              <a:rPr lang="en-CA" altLang="en-US" b="1" dirty="0">
                <a:solidFill>
                  <a:srgbClr val="C00000"/>
                </a:solidFill>
              </a:rPr>
              <a:t>	</a:t>
            </a:r>
            <a:r>
              <a:rPr lang="en-CA" altLang="en-US" b="1" i="1" dirty="0">
                <a:solidFill>
                  <a:srgbClr val="C00000"/>
                </a:solidFill>
              </a:rPr>
              <a:t>x</a:t>
            </a:r>
            <a:r>
              <a:rPr lang="en-CA" altLang="en-US" b="1" baseline="-25000" dirty="0">
                <a:solidFill>
                  <a:srgbClr val="C00000"/>
                </a:solidFill>
              </a:rPr>
              <a:t>3					</a:t>
            </a:r>
            <a:endParaRPr lang="en-CA" altLang="en-US" b="1" dirty="0">
              <a:solidFill>
                <a:srgbClr val="C00000"/>
              </a:solidFill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sz="2600" b="1" dirty="0">
                <a:solidFill>
                  <a:srgbClr val="C00000"/>
                </a:solidFill>
              </a:rPr>
              <a:t>(Age)</a:t>
            </a:r>
            <a:r>
              <a:rPr lang="en-CA" altLang="en-US" b="1" dirty="0">
                <a:solidFill>
                  <a:srgbClr val="C00000"/>
                </a:solidFill>
              </a:rPr>
              <a:t>		</a:t>
            </a:r>
            <a:r>
              <a:rPr lang="en-CA" altLang="en-US" b="1" i="1" dirty="0">
                <a:solidFill>
                  <a:srgbClr val="C00000"/>
                </a:solidFill>
              </a:rPr>
              <a:t>x</a:t>
            </a:r>
            <a:r>
              <a:rPr lang="en-CA" altLang="en-US" b="1" baseline="-25000" dirty="0">
                <a:solidFill>
                  <a:srgbClr val="C00000"/>
                </a:solidFill>
              </a:rPr>
              <a:t>4</a:t>
            </a: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CA" altLang="en-US" b="1" dirty="0">
                <a:solidFill>
                  <a:srgbClr val="C00000"/>
                </a:solidFill>
              </a:rPr>
              <a:t>                                                              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CA" altLang="en-US" baseline="-25000" dirty="0"/>
          </a:p>
          <a:p>
            <a:pPr eaLnBrk="1" hangingPunct="1">
              <a:buFont typeface="Arial" panose="020B0604020202020204" pitchFamily="34" charset="0"/>
              <a:buNone/>
            </a:pPr>
            <a:endParaRPr lang="en-CA" alt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EACD3E2-F8EE-E771-AF2E-9CAF82084E85}"/>
              </a:ext>
            </a:extLst>
          </p:cNvPr>
          <p:cNvCxnSpPr/>
          <p:nvPr/>
        </p:nvCxnSpPr>
        <p:spPr>
          <a:xfrm>
            <a:off x="4238626" y="2016812"/>
            <a:ext cx="3357563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E673428-4085-FD11-AE93-8DA12A37F810}"/>
              </a:ext>
            </a:extLst>
          </p:cNvPr>
          <p:cNvCxnSpPr/>
          <p:nvPr/>
        </p:nvCxnSpPr>
        <p:spPr>
          <a:xfrm>
            <a:off x="4167188" y="3533775"/>
            <a:ext cx="3286125" cy="50006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C80831A-D99A-6D12-A6B2-FE1E3E6D3AAC}"/>
              </a:ext>
            </a:extLst>
          </p:cNvPr>
          <p:cNvCxnSpPr/>
          <p:nvPr/>
        </p:nvCxnSpPr>
        <p:spPr>
          <a:xfrm>
            <a:off x="4167188" y="4107656"/>
            <a:ext cx="3286125" cy="142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391" name="TextBox 9">
            <a:extLst>
              <a:ext uri="{FF2B5EF4-FFF2-40B4-BE49-F238E27FC236}">
                <a16:creationId xmlns:a16="http://schemas.microsoft.com/office/drawing/2014/main" id="{D3AA73E0-9B1A-E62E-94C0-B8A7AFED96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8210" y="3865308"/>
            <a:ext cx="22860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CA" altLang="en-US" sz="3200" b="1" i="1" dirty="0">
                <a:solidFill>
                  <a:srgbClr val="C00000"/>
                </a:solidFill>
                <a:latin typeface="Calibri" panose="020F0502020204030204" pitchFamily="34" charset="0"/>
              </a:rPr>
              <a:t>y</a:t>
            </a:r>
            <a:r>
              <a:rPr lang="en-CA" altLang="en-US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    </a:t>
            </a:r>
            <a:r>
              <a:rPr lang="en-CA" altLang="en-US" sz="2400" b="1" dirty="0">
                <a:solidFill>
                  <a:srgbClr val="C00000"/>
                </a:solidFill>
                <a:latin typeface="Calibri" panose="020F0502020204030204" pitchFamily="34" charset="0"/>
              </a:rPr>
              <a:t>(Income)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0096FE-A38D-974A-FB1F-9AF29960C5E1}"/>
              </a:ext>
            </a:extLst>
          </p:cNvPr>
          <p:cNvCxnSpPr/>
          <p:nvPr/>
        </p:nvCxnSpPr>
        <p:spPr>
          <a:xfrm flipV="1">
            <a:off x="4167188" y="4336798"/>
            <a:ext cx="3286125" cy="2857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F8DAF0D-7561-1F81-966C-8EF4608CB6F2}"/>
              </a:ext>
            </a:extLst>
          </p:cNvPr>
          <p:cNvCxnSpPr/>
          <p:nvPr/>
        </p:nvCxnSpPr>
        <p:spPr>
          <a:xfrm flipV="1">
            <a:off x="4167188" y="4482463"/>
            <a:ext cx="3286125" cy="64293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394" name="TextBox 22">
            <a:extLst>
              <a:ext uri="{FF2B5EF4-FFF2-40B4-BE49-F238E27FC236}">
                <a16:creationId xmlns:a16="http://schemas.microsoft.com/office/drawing/2014/main" id="{B3C4EF3F-EEBF-DB8E-C76C-FF0E1A207A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1285876"/>
            <a:ext cx="4857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CA" altLang="en-US" sz="2400" b="1" dirty="0">
                <a:solidFill>
                  <a:srgbClr val="00B050"/>
                </a:solidFill>
                <a:latin typeface="Calibri" panose="020F0502020204030204" pitchFamily="34" charset="0"/>
              </a:rPr>
              <a:t>Bivariate or simple regression model</a:t>
            </a:r>
          </a:p>
        </p:txBody>
      </p:sp>
      <p:sp>
        <p:nvSpPr>
          <p:cNvPr id="16395" name="TextBox 23">
            <a:extLst>
              <a:ext uri="{FF2B5EF4-FFF2-40B4-BE49-F238E27FC236}">
                <a16:creationId xmlns:a16="http://schemas.microsoft.com/office/drawing/2014/main" id="{5202A6B6-4E77-264E-83BA-A7696C3018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4250" y="2588959"/>
            <a:ext cx="60721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CA" altLang="en-US" sz="2400" b="1" dirty="0">
                <a:solidFill>
                  <a:srgbClr val="00B050"/>
                </a:solidFill>
                <a:latin typeface="Calibri" panose="020F0502020204030204" pitchFamily="34" charset="0"/>
              </a:rPr>
              <a:t>Multivariate or multiple regression model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B0BEA-14D3-34BA-66B8-512CC45AB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17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inear Regression in Machine learning - Javatpoint">
            <a:extLst>
              <a:ext uri="{FF2B5EF4-FFF2-40B4-BE49-F238E27FC236}">
                <a16:creationId xmlns:a16="http://schemas.microsoft.com/office/drawing/2014/main" id="{01A046C8-1D84-4DC5-D279-2183C74DB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5893" y="163941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D9389F-8F7E-355B-C95C-92DF4631DD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047" y="0"/>
            <a:ext cx="79248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5342" tIns="42672" rIns="85342" bIns="42672" numCol="1" anchor="b" anchorCtr="0" compatLnSpc="1">
            <a:prstTxWarp prst="textNoShape">
              <a:avLst/>
            </a:prstTxWarp>
          </a:bodyPr>
          <a:lstStyle>
            <a:lvl1pPr algn="l" defTabSz="852488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FEA402"/>
                </a:solidFill>
                <a:latin typeface="+mj-lt"/>
                <a:ea typeface="+mj-ea"/>
                <a:cs typeface="+mj-cs"/>
              </a:defRPr>
            </a:lvl1pPr>
            <a:lvl2pPr algn="l" defTabSz="852488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FEA402"/>
                </a:solidFill>
                <a:latin typeface="Arial" charset="0"/>
                <a:cs typeface="Arial" charset="0"/>
              </a:defRPr>
            </a:lvl2pPr>
            <a:lvl3pPr algn="l" defTabSz="852488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FEA402"/>
                </a:solidFill>
                <a:latin typeface="Arial" charset="0"/>
                <a:cs typeface="Arial" charset="0"/>
              </a:defRPr>
            </a:lvl3pPr>
            <a:lvl4pPr algn="l" defTabSz="852488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FEA402"/>
                </a:solidFill>
                <a:latin typeface="Arial" charset="0"/>
                <a:cs typeface="Arial" charset="0"/>
              </a:defRPr>
            </a:lvl4pPr>
            <a:lvl5pPr algn="l" defTabSz="852488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rgbClr val="FEA402"/>
                </a:solidFill>
                <a:latin typeface="Arial" charset="0"/>
                <a:cs typeface="Arial" charset="0"/>
              </a:defRPr>
            </a:lvl5pPr>
            <a:lvl6pPr marL="457200" algn="l" defTabSz="852488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D00000"/>
                </a:solidFill>
                <a:latin typeface="Arial" charset="0"/>
                <a:cs typeface="Arial" charset="0"/>
              </a:defRPr>
            </a:lvl6pPr>
            <a:lvl7pPr marL="914400" algn="l" defTabSz="852488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D00000"/>
                </a:solidFill>
                <a:latin typeface="Arial" charset="0"/>
                <a:cs typeface="Arial" charset="0"/>
              </a:defRPr>
            </a:lvl7pPr>
            <a:lvl8pPr marL="1371600" algn="l" defTabSz="852488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D00000"/>
                </a:solidFill>
                <a:latin typeface="Arial" charset="0"/>
                <a:cs typeface="Arial" charset="0"/>
              </a:defRPr>
            </a:lvl8pPr>
            <a:lvl9pPr marL="1828800" algn="l" defTabSz="852488" rtl="0" fontAlgn="base">
              <a:spcBef>
                <a:spcPct val="0"/>
              </a:spcBef>
              <a:spcAft>
                <a:spcPct val="0"/>
              </a:spcAft>
              <a:defRPr sz="4000">
                <a:solidFill>
                  <a:srgbClr val="D00000"/>
                </a:solidFill>
                <a:latin typeface="Arial" charset="0"/>
                <a:cs typeface="Arial" charset="0"/>
              </a:defRPr>
            </a:lvl9pPr>
          </a:lstStyle>
          <a:p>
            <a:pPr marL="0" marR="0" lvl="0" indent="0" algn="l" defTabSz="852488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FEA402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Simple Linear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3349785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1A0246-261B-E6DC-4BDF-6FA85C285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88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34696C-3ECA-574B-C6AD-4CE2B4264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4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180</Words>
  <Application>Microsoft Office PowerPoint</Application>
  <PresentationFormat>Widescreen</PresentationFormat>
  <Paragraphs>34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SIMPLE LINEAR REGRESSION</vt:lpstr>
      <vt:lpstr>PowerPoint Presentation</vt:lpstr>
      <vt:lpstr>PowerPoint Presentation</vt:lpstr>
      <vt:lpstr>PowerPoint Presentation</vt:lpstr>
      <vt:lpstr>Bivariate and multivariate 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Rajan R</dc:creator>
  <cp:lastModifiedBy>Rajan R</cp:lastModifiedBy>
  <cp:revision>6</cp:revision>
  <dcterms:created xsi:type="dcterms:W3CDTF">2023-05-18T03:41:47Z</dcterms:created>
  <dcterms:modified xsi:type="dcterms:W3CDTF">2023-05-18T07:16:57Z</dcterms:modified>
</cp:coreProperties>
</file>

<file path=docProps/thumbnail.jpeg>
</file>